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2" r:id="rId4"/>
    <p:sldId id="275" r:id="rId5"/>
    <p:sldId id="266" r:id="rId6"/>
    <p:sldId id="278" r:id="rId7"/>
    <p:sldId id="276" r:id="rId8"/>
    <p:sldId id="277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nodpo-presto.ru/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thetutor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hyperlink" Target="https://www.questioning.pro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abstract-light-background-3253-hd-wallpaper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981200" y="152400"/>
            <a:ext cx="6929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" y="2133600"/>
            <a:ext cx="8991600" cy="27654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Система </a:t>
            </a:r>
            <a:r>
              <a:rPr lang="ru-RU" sz="4000" b="1" dirty="0" err="1" smtClean="0"/>
              <a:t>тьюторского</a:t>
            </a:r>
            <a:r>
              <a:rPr lang="ru-RU" sz="4000" b="1" dirty="0" smtClean="0"/>
              <a:t> сопровождения элективных образовательных практик </a:t>
            </a:r>
            <a:br>
              <a:rPr lang="ru-RU" sz="4000" b="1" dirty="0" smtClean="0"/>
            </a:br>
            <a:r>
              <a:rPr lang="ru-RU" sz="3100" b="1" i="1" dirty="0" smtClean="0"/>
              <a:t>как инструмент подготовки учащихся основной школы к выбору профиля обучения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latin typeface="Bookman Old Style" panose="02050604050505020204" pitchFamily="18" charset="0"/>
            </a:endParaRPr>
          </a:p>
        </p:txBody>
      </p:sp>
      <p:sp>
        <p:nvSpPr>
          <p:cNvPr id="307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29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000066"/>
                </a:solidFill>
                <a:latin typeface="Bookman Old Style" panose="02050604050505020204" pitchFamily="18" charset="0"/>
              </a:rPr>
              <a:t>НМП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000066"/>
                </a:solidFill>
                <a:latin typeface="Bookman Old Style" panose="02050604050505020204" pitchFamily="18" charset="0"/>
              </a:rPr>
              <a:t>Апрель-ноябрь 2020</a:t>
            </a:r>
          </a:p>
        </p:txBody>
      </p:sp>
      <p:pic>
        <p:nvPicPr>
          <p:cNvPr id="7" name="Рисунок 6" descr="http://old.tusur.ru/export/sites/ru.tusur.new/ru/centers/ckr/news-ckr/news/2009/10-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36220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Дом\Desktop\tit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28599"/>
            <a:ext cx="2590800" cy="1594339"/>
          </a:xfrm>
          <a:prstGeom prst="rect">
            <a:avLst/>
          </a:prstGeom>
          <a:noFill/>
        </p:spPr>
      </p:pic>
      <p:pic>
        <p:nvPicPr>
          <p:cNvPr id="8" name="Picture 2" descr="C:\Users\Дом\Desktop\tit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590800" cy="1594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Bookman Old Style" panose="02050604050505020204" pitchFamily="18" charset="0"/>
                <a:cs typeface="Arial" pitchFamily="34" charset="0"/>
              </a:rPr>
              <a:t>Цели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разработка и реализация  практик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в основной школе через пробу в ходе ИНТЕНСИВА.</a:t>
            </a:r>
          </a:p>
          <a:p>
            <a:pPr lvl="0"/>
            <a:r>
              <a:rPr lang="ru-RU" dirty="0" smtClean="0"/>
              <a:t>накопление и </a:t>
            </a:r>
            <a:r>
              <a:rPr lang="ru-RU" dirty="0" err="1" smtClean="0"/>
              <a:t>взаимоэкспертиза</a:t>
            </a:r>
            <a:r>
              <a:rPr lang="ru-RU" dirty="0" smtClean="0"/>
              <a:t> кейсов, описывающих реальную практику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в основной школе</a:t>
            </a:r>
          </a:p>
          <a:p>
            <a:pPr lvl="0"/>
            <a:r>
              <a:rPr lang="ru-RU" dirty="0" smtClean="0"/>
              <a:t>систематизация </a:t>
            </a:r>
            <a:r>
              <a:rPr lang="ru-RU" dirty="0" err="1" smtClean="0"/>
              <a:t>апробационного</a:t>
            </a:r>
            <a:r>
              <a:rPr lang="ru-RU" dirty="0" smtClean="0"/>
              <a:t> опыта для его диссеминации в образовательные учреждения региона</a:t>
            </a:r>
          </a:p>
          <a:p>
            <a:pPr lvl="0"/>
            <a:r>
              <a:rPr lang="ru-RU" dirty="0" smtClean="0"/>
              <a:t>рост профессиональной компетентности педагогов и руководителей </a:t>
            </a:r>
            <a:r>
              <a:rPr lang="ru-RU" dirty="0" err="1" smtClean="0"/>
              <a:t>апробационных</a:t>
            </a:r>
            <a:r>
              <a:rPr lang="ru-RU" dirty="0" smtClean="0"/>
              <a:t> площадок ФГОС ООО Пермского края по вопросам проектирования образовательного пространства, в котором есть необходимые и достаточные ресурсы для подготовки учащихся к выбору профиля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Bookman Old Style" panose="02050604050505020204" pitchFamily="18" charset="0"/>
                <a:cs typeface="Arial" pitchFamily="34" charset="0"/>
              </a:rPr>
              <a:t>Ожидаемые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Bookman Old Style" panose="02050604050505020204" pitchFamily="18" charset="0"/>
                <a:cs typeface="Arial" pitchFamily="34" charset="0"/>
              </a:rPr>
              <a:t>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Bookman Old Style" panose="02050604050505020204" pitchFamily="18" charset="0"/>
                <a:cs typeface="Arial" pitchFamily="34" charset="0"/>
              </a:rPr>
              <a:t>результаты НМП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Bookman Old Style" panose="02050604050505020204" pitchFamily="18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800" b="1" dirty="0" smtClean="0"/>
              <a:t>В ходе реализации проекта административно-педагогическими командами </a:t>
            </a:r>
            <a:r>
              <a:rPr lang="ru-RU" sz="2800" b="1" dirty="0" err="1" smtClean="0"/>
              <a:t>апробационных</a:t>
            </a:r>
            <a:r>
              <a:rPr lang="ru-RU" sz="2800" b="1" dirty="0" smtClean="0"/>
              <a:t> площадок будут разработаны и апробированы:</a:t>
            </a:r>
          </a:p>
          <a:p>
            <a:pPr>
              <a:buNone/>
            </a:pPr>
            <a:endParaRPr lang="ru-RU" sz="2800" b="1" dirty="0" smtClean="0"/>
          </a:p>
          <a:p>
            <a:pPr lvl="0"/>
            <a:r>
              <a:rPr lang="ru-RU" sz="2800" dirty="0" smtClean="0"/>
              <a:t>замыслы моделей </a:t>
            </a:r>
            <a:r>
              <a:rPr lang="ru-RU" sz="2800" dirty="0" err="1" smtClean="0"/>
              <a:t>тьюторского</a:t>
            </a:r>
            <a:r>
              <a:rPr lang="ru-RU" sz="2800" dirty="0" smtClean="0"/>
              <a:t> сопровождения элективного пространства, созданного в школе, </a:t>
            </a:r>
          </a:p>
          <a:p>
            <a:pPr lvl="0">
              <a:buNone/>
            </a:pPr>
            <a:endParaRPr lang="ru-RU" sz="2800" dirty="0" smtClean="0"/>
          </a:p>
          <a:p>
            <a:pPr lvl="0"/>
            <a:r>
              <a:rPr lang="ru-RU" sz="2800" dirty="0" err="1" smtClean="0"/>
              <a:t>тьюторские</a:t>
            </a:r>
            <a:r>
              <a:rPr lang="ru-RU" sz="2800" dirty="0" smtClean="0"/>
              <a:t> практики, содержание и орг. формы которых специфичны для элективного пространства. </a:t>
            </a:r>
          </a:p>
          <a:p>
            <a:pPr>
              <a:buNone/>
            </a:pPr>
            <a:endParaRPr lang="ru-RU" sz="2800" b="1" dirty="0" smtClean="0"/>
          </a:p>
          <a:p>
            <a:endParaRPr lang="ru-RU" sz="3000" b="1" dirty="0" smtClean="0"/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Bookman Old Style" panose="02050604050505020204" pitchFamily="18" charset="0"/>
                <a:cs typeface="Arial" pitchFamily="34" charset="0"/>
              </a:rPr>
              <a:t> Логика систематизации материалов проекта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Нормативные документы для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(разработанные участниками проекта)</a:t>
            </a:r>
          </a:p>
          <a:p>
            <a:pPr lvl="0"/>
            <a:r>
              <a:rPr lang="ru-RU" dirty="0" smtClean="0"/>
              <a:t>Модели организации пространства выбора и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в нем</a:t>
            </a:r>
          </a:p>
          <a:p>
            <a:pPr lvl="0"/>
            <a:r>
              <a:rPr lang="ru-RU" dirty="0" smtClean="0"/>
              <a:t>Кейсы, описывающие реальную практику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на разных этапах и в разных ситуациях</a:t>
            </a:r>
          </a:p>
          <a:p>
            <a:pPr lvl="0"/>
            <a:r>
              <a:rPr lang="ru-RU" dirty="0" smtClean="0"/>
              <a:t>Методические рекомендации по организации </a:t>
            </a:r>
            <a:r>
              <a:rPr lang="ru-RU" dirty="0" err="1" smtClean="0"/>
              <a:t>тьюторского</a:t>
            </a:r>
            <a:r>
              <a:rPr lang="ru-RU" dirty="0" smtClean="0"/>
              <a:t> сопровождения (из опыта работы).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плановые действия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534400" cy="5913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3276600"/>
                <a:gridCol w="2667000"/>
                <a:gridCol w="2133600"/>
              </a:tblGrid>
              <a:tr h="3087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Действие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Содержание работ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Срок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6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Семинар по проектированию </a:t>
                      </a:r>
                      <a:r>
                        <a:rPr lang="ru-RU" sz="1100" kern="1200" dirty="0" err="1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тьюторского</a:t>
                      </a: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 сопровождения на разных  этапах действий учащихся в элективном образовательном пространстве основной школы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и обсуждение тьюторских практик образовательных организаций.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Апрель 2020,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дата по договоренности с участниками проекта.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07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Семинар по проектированию взаимодействия педагогов с тьюторской позицией с другими участниками образовательного процесса (администрацией, родителями, учителями…)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 и обсуждение кейсов, раскрывающих трудности взаимодействия и возможности их преодоления. 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Моделирование  ИНТЕНСИВА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Май 2020,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 по договоренности с участниками проекта.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6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Семинар по проектированию нормативной базы, обеспечивающей легитимность тьюторского сопровождения в ОО.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Взаимоэкспертиза локальных нормативных документов ОО, поддерживающих элективное образовательное пространство и взаимодействие в нем.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Презентация  ИНТЕНСИВА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Июнь 2020, дата по договоренности с участниками проекта.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6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Семинар по обобщению опыта апробационных площадок. Обсуждение содержания методического сборника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Систематизация опыта, создание макета методического сборника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Август 2020, дата по договоренности с участниками проекта.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Реализация ИНТЕНСИВА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Рефлексивный семинар по итогам проделанной работы.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Проведение выездного образовательного события на базе образовательного учреждения.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Обсуждение результатов проекта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Октябрь 2020, дата по договоренности с участниками проекта.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Доработка текстов в режиме </a:t>
                      </a:r>
                      <a:r>
                        <a:rPr lang="en-US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line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2 консультации на каждую команду.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протяжении всего проекта до 5 ноября 2020.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5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Участие в региональном форуме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Площадка и мастер-классы</a:t>
                      </a:r>
                      <a:endParaRPr lang="ru-RU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Ноябрь 2020</a:t>
                      </a:r>
                      <a:endParaRPr lang="ru-RU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Тьюторство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о</a:t>
            </a:r>
            <a:r>
              <a:rPr lang="ru-RU" b="1" dirty="0" err="1" smtClean="0">
                <a:solidFill>
                  <a:srgbClr val="002060"/>
                </a:solidFill>
              </a:rPr>
              <a:t>н-лайн</a:t>
            </a:r>
            <a:r>
              <a:rPr lang="ru-RU" b="1" dirty="0" smtClean="0">
                <a:solidFill>
                  <a:srgbClr val="002060"/>
                </a:solidFill>
              </a:rPr>
              <a:t> пространстве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3400" b="1" dirty="0" smtClean="0"/>
              <a:t>14.05 2020</a:t>
            </a:r>
          </a:p>
          <a:p>
            <a:pPr algn="just"/>
            <a:r>
              <a:rPr lang="ru-RU" sz="3400" b="1" dirty="0" err="1" smtClean="0"/>
              <a:t>Вебинар</a:t>
            </a:r>
            <a:r>
              <a:rPr lang="ru-RU" sz="3400" b="1" dirty="0" smtClean="0"/>
              <a:t> с участниками НМП «Проектирование </a:t>
            </a:r>
            <a:r>
              <a:rPr lang="ru-RU" sz="3400" b="1" dirty="0" err="1" smtClean="0"/>
              <a:t>тьюторского</a:t>
            </a:r>
            <a:r>
              <a:rPr lang="ru-RU" sz="3400" b="1" dirty="0" smtClean="0"/>
              <a:t> сопровождения на разных  этапах действий учащихся в элективном образовательном пространстве основной школы в условиях </a:t>
            </a:r>
            <a:r>
              <a:rPr lang="ru-RU" sz="3400" b="1" dirty="0" err="1" smtClean="0"/>
              <a:t>дистанта</a:t>
            </a:r>
            <a:r>
              <a:rPr lang="ru-RU" sz="3400" b="1" dirty="0" smtClean="0"/>
              <a:t>»</a:t>
            </a:r>
          </a:p>
          <a:p>
            <a:pPr algn="just">
              <a:buNone/>
            </a:pPr>
            <a:endParaRPr lang="ru-RU" sz="3400" b="1" dirty="0" smtClean="0"/>
          </a:p>
          <a:p>
            <a:pPr algn="just">
              <a:buNone/>
            </a:pPr>
            <a:r>
              <a:rPr lang="ru-RU" sz="3400" b="1" dirty="0" smtClean="0"/>
              <a:t>18.05. 2020</a:t>
            </a:r>
          </a:p>
          <a:p>
            <a:pPr algn="just"/>
            <a:r>
              <a:rPr lang="ru-RU" sz="3400" b="1" dirty="0" err="1" smtClean="0"/>
              <a:t>Вебинар</a:t>
            </a:r>
            <a:r>
              <a:rPr lang="ru-RU" sz="3400" b="1" dirty="0" smtClean="0"/>
              <a:t> для участников НМП .</a:t>
            </a:r>
            <a:r>
              <a:rPr lang="ru-RU" sz="3400" b="1" dirty="0" err="1" smtClean="0"/>
              <a:t>Тьюторский</a:t>
            </a:r>
            <a:r>
              <a:rPr lang="ru-RU" sz="3400" b="1" dirty="0" smtClean="0"/>
              <a:t> час «Вечеринка идей. Завершаем, но не заканчиваем…»</a:t>
            </a:r>
          </a:p>
          <a:p>
            <a:pPr algn="just">
              <a:buNone/>
            </a:pPr>
            <a:r>
              <a:rPr lang="ru-RU" sz="3400" b="1" dirty="0" smtClean="0"/>
              <a:t> </a:t>
            </a:r>
          </a:p>
          <a:p>
            <a:pPr algn="just">
              <a:buNone/>
            </a:pPr>
            <a:r>
              <a:rPr lang="ru-RU" sz="3400" b="1" dirty="0" smtClean="0"/>
              <a:t>26.05.2020</a:t>
            </a:r>
          </a:p>
          <a:p>
            <a:pPr algn="just"/>
            <a:r>
              <a:rPr lang="ru-RU" sz="3400" b="1" dirty="0" err="1" smtClean="0"/>
              <a:t>Вебинар</a:t>
            </a:r>
            <a:r>
              <a:rPr lang="ru-RU" sz="3400" b="1" dirty="0" smtClean="0"/>
              <a:t> для участников НМП </a:t>
            </a:r>
            <a:r>
              <a:rPr lang="ru-RU" sz="3400" b="1" dirty="0" err="1" smtClean="0"/>
              <a:t>Тьюторский</a:t>
            </a:r>
            <a:r>
              <a:rPr lang="ru-RU" sz="3400" b="1" dirty="0" smtClean="0"/>
              <a:t> час «Защита замыслов»</a:t>
            </a:r>
          </a:p>
          <a:p>
            <a:pPr algn="just">
              <a:buNone/>
            </a:pPr>
            <a:r>
              <a:rPr lang="ru-RU" sz="3400" b="1" dirty="0" smtClean="0"/>
              <a:t> </a:t>
            </a:r>
          </a:p>
          <a:p>
            <a:pPr algn="just">
              <a:buNone/>
            </a:pPr>
            <a:r>
              <a:rPr lang="ru-RU" sz="3400" b="1" dirty="0" smtClean="0"/>
              <a:t>2.06.2020</a:t>
            </a:r>
          </a:p>
          <a:p>
            <a:pPr algn="just"/>
            <a:r>
              <a:rPr lang="ru-RU" sz="3400" b="1" dirty="0" err="1" smtClean="0"/>
              <a:t>Вебинар</a:t>
            </a:r>
            <a:r>
              <a:rPr lang="ru-RU" sz="3400" b="1" dirty="0" smtClean="0"/>
              <a:t> для участников НМП </a:t>
            </a:r>
            <a:r>
              <a:rPr lang="ru-RU" sz="3400" b="1" dirty="0" smtClean="0"/>
              <a:t>«Рефлексивный </a:t>
            </a:r>
            <a:r>
              <a:rPr lang="ru-RU" sz="3400" b="1" dirty="0" err="1" smtClean="0"/>
              <a:t>тьюториал</a:t>
            </a:r>
            <a:r>
              <a:rPr lang="ru-RU" sz="3400" b="1" dirty="0" smtClean="0"/>
              <a:t>»</a:t>
            </a:r>
            <a:endParaRPr lang="ru-RU" sz="34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Дополнительные ресурсы для проекта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https://thetutor.ru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МОО Межрегиональная </a:t>
            </a:r>
            <a:r>
              <a:rPr lang="ru-RU" dirty="0" err="1" smtClean="0"/>
              <a:t>тьюторская</a:t>
            </a:r>
            <a:r>
              <a:rPr lang="ru-RU" dirty="0" smtClean="0"/>
              <a:t> ассоциация</a:t>
            </a:r>
          </a:p>
          <a:p>
            <a:pPr>
              <a:buNone/>
            </a:pPr>
            <a:endParaRPr lang="ru-RU" dirty="0" smtClean="0"/>
          </a:p>
          <a:p>
            <a:r>
              <a:rPr lang="en-US" dirty="0" smtClean="0">
                <a:hlinkClick r:id="rId3"/>
              </a:rPr>
              <a:t>http://anodpo-presto.ru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https://www.questioning.pro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Международная лаборатория интерактивного вопрошания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D:\со старого жд\Desktop\МВ\1\scx4200\Марина док\Тьютор\По региональному центру\2020-2021\Материалы с ЛУТа\maxresdefault.jpg"/>
          <p:cNvPicPr>
            <a:picLocks noChangeAspect="1" noChangeArrowheads="1"/>
          </p:cNvPicPr>
          <p:nvPr/>
        </p:nvPicPr>
        <p:blipFill>
          <a:blip r:embed="rId5" cstate="print"/>
          <a:srcRect l="29630" t="19753" r="12963"/>
          <a:stretch>
            <a:fillRect/>
          </a:stretch>
        </p:blipFill>
        <p:spPr bwMode="auto">
          <a:xfrm>
            <a:off x="6705600" y="4572000"/>
            <a:ext cx="1752600" cy="1378053"/>
          </a:xfrm>
          <a:prstGeom prst="rect">
            <a:avLst/>
          </a:prstGeom>
          <a:noFill/>
        </p:spPr>
      </p:pic>
      <p:pic>
        <p:nvPicPr>
          <p:cNvPr id="7" name="Рисунок 6" descr="http://old.tusur.ru/export/sites/ru.tusur.new/ru/centers/ckr/news-ckr/news/2009/10-1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86000"/>
            <a:ext cx="236220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sun9-21.userapi.com/c854328/v854328929/1e2c51/dWvwLyHiSIc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3352800"/>
            <a:ext cx="3276600" cy="7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3547" t="20482" r="13170" b="5572"/>
          <a:stretch>
            <a:fillRect/>
          </a:stretch>
        </p:blipFill>
        <p:spPr bwMode="auto">
          <a:xfrm>
            <a:off x="228600" y="228600"/>
            <a:ext cx="8686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abstract-light-background-3253-hd-wallpaper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http://old.tusur.ru/export/sites/ru.tusur.new/ru/centers/ckr/news-ckr/news/2009/10-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236220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Дом\Desktop\tit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8600"/>
            <a:ext cx="2590800" cy="1594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477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 Система тьюторского сопровождения элективных образовательных практик  как инструмент подготовки учащихся основной школы к выбору профиля обучения   </vt:lpstr>
      <vt:lpstr>Цели проекта</vt:lpstr>
      <vt:lpstr>Ожидаемые результаты НМП</vt:lpstr>
      <vt:lpstr> Логика систематизации материалов проекта</vt:lpstr>
      <vt:lpstr>Основные плановые действия</vt:lpstr>
      <vt:lpstr>Тьюторство в он-лайн пространстве</vt:lpstr>
      <vt:lpstr>Дополнительные ресурсы для проекта</vt:lpstr>
      <vt:lpstr>Слайд 8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тьюторского сопровождения элективных образовательных практик как инструмент подготовки учащихся основной школы к выбору профиля обучения»   </dc:title>
  <dc:creator>Дом</dc:creator>
  <cp:lastModifiedBy>Дом</cp:lastModifiedBy>
  <cp:revision>28</cp:revision>
  <dcterms:created xsi:type="dcterms:W3CDTF">2006-08-16T00:00:00Z</dcterms:created>
  <dcterms:modified xsi:type="dcterms:W3CDTF">2020-09-10T09:29:03Z</dcterms:modified>
</cp:coreProperties>
</file>